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8"/>
  </p:notesMasterIdLst>
  <p:sldIdLst>
    <p:sldId id="256" r:id="rId2"/>
    <p:sldId id="272" r:id="rId3"/>
    <p:sldId id="275" r:id="rId4"/>
    <p:sldId id="260" r:id="rId5"/>
    <p:sldId id="271" r:id="rId6"/>
    <p:sldId id="270" r:id="rId7"/>
    <p:sldId id="259" r:id="rId8"/>
    <p:sldId id="267" r:id="rId9"/>
    <p:sldId id="266" r:id="rId10"/>
    <p:sldId id="261" r:id="rId11"/>
    <p:sldId id="262" r:id="rId12"/>
    <p:sldId id="263" r:id="rId13"/>
    <p:sldId id="264" r:id="rId14"/>
    <p:sldId id="268" r:id="rId15"/>
    <p:sldId id="265" r:id="rId16"/>
    <p:sldId id="269" r:id="rId17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009EE3"/>
    <a:srgbClr val="EEEEE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 autoAdjust="0"/>
    <p:restoredTop sz="94558" autoAdjust="0"/>
  </p:normalViewPr>
  <p:slideViewPr>
    <p:cSldViewPr>
      <p:cViewPr varScale="1">
        <p:scale>
          <a:sx n="161" d="100"/>
          <a:sy n="161" d="100"/>
        </p:scale>
        <p:origin x="46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CD2B-B835-469B-B376-932A9C7404ED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0F876-B85A-494D-B7B3-6259B6627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0F876-B85A-494D-B7B3-6259B6627B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0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" y="4803998"/>
            <a:ext cx="1226843" cy="24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29971"/>
            <a:ext cx="7848872" cy="73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" y="4803998"/>
            <a:ext cx="1226843" cy="244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2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5A64-23E2-4529-9D3F-AD04874F5208}" type="datetimeFigureOut">
              <a:rPr lang="nl-BE" smtClean="0"/>
              <a:t>6/05/2023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1722-865F-458C-BBCA-D5AA788156A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2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" y="4803998"/>
            <a:ext cx="1226843" cy="244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38" y="4270764"/>
            <a:ext cx="7740352" cy="7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79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032" y="4122218"/>
            <a:ext cx="8288908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nl-BE" b="1" dirty="0">
                <a:latin typeface="Roboto" pitchFamily="2" charset="0"/>
                <a:ea typeface="Roboto" pitchFamily="2" charset="0"/>
              </a:rPr>
              <a:t>Dr. Holger Flick</a:t>
            </a:r>
            <a:br>
              <a:rPr lang="nl-BE" sz="2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</a:b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info@tmssoftware.com</a:t>
            </a:r>
          </a:p>
          <a:p>
            <a:pPr lvl="0">
              <a:defRPr/>
            </a:pPr>
            <a:b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</a:br>
            <a:endParaRPr lang="nl-BE" sz="1200" b="1" dirty="0">
              <a:solidFill>
                <a:srgbClr val="009EE3"/>
              </a:solidFill>
              <a:latin typeface="Roboto" pitchFamily="2" charset="0"/>
              <a:ea typeface="Roboto" pitchFamily="2" charset="0"/>
            </a:endParaRPr>
          </a:p>
          <a:p>
            <a:pPr>
              <a:defRPr/>
            </a:pPr>
            <a:br>
              <a:rPr lang="nl-BE" b="1" dirty="0"/>
            </a:br>
            <a:endParaRPr lang="nl-BE" sz="1200" dirty="0">
              <a:latin typeface="+mn-lt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8104" y="3927016"/>
            <a:ext cx="3302684" cy="12926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en-US" sz="1200" b="1" dirty="0">
              <a:solidFill>
                <a:srgbClr val="009EE3"/>
              </a:solidFill>
              <a:latin typeface="Roboto" pitchFamily="2" charset="0"/>
              <a:ea typeface="Roboto" pitchFamily="2" charset="0"/>
            </a:endParaRPr>
          </a:p>
          <a:p>
            <a:pPr lvl="0">
              <a:defRPr/>
            </a:pP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facebook.com/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tmssoftware</a:t>
            </a: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 @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tmssoftwarenews</a:t>
            </a: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   @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hflickster</a:t>
            </a:r>
            <a:b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</a:b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youtube.com/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tmssoftwareTV</a:t>
            </a: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 </a:t>
            </a:r>
            <a:endParaRPr lang="nl-BE" sz="1200" b="1" dirty="0">
              <a:solidFill>
                <a:srgbClr val="009EE3"/>
              </a:solidFill>
              <a:latin typeface="Roboto" pitchFamily="2" charset="0"/>
              <a:ea typeface="Roboto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cs typeface="+mn-cs"/>
              </a:rPr>
              <a:t> </a:t>
            </a:r>
            <a:endParaRPr lang="nl-BE" dirty="0">
              <a:solidFill>
                <a:schemeClr val="accent5">
                  <a:lumMod val="75000"/>
                </a:schemeClr>
              </a:solidFill>
              <a:latin typeface="Verdana" pitchFamily="34" charset="0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BE" sz="1200" dirty="0">
              <a:latin typeface="+mn-lt"/>
              <a:cs typeface="+mn-cs"/>
            </a:endParaRPr>
          </a:p>
        </p:txBody>
      </p:sp>
      <p:pic>
        <p:nvPicPr>
          <p:cNvPr id="1031" name="Picture 7" descr="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09" y="415592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7195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8797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15985"/>
            <a:ext cx="8621104" cy="357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643758"/>
            <a:ext cx="3024336" cy="603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44" y="-263946"/>
            <a:ext cx="5297883" cy="14113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989" y="4807695"/>
            <a:ext cx="8928992" cy="300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16416" y="4155926"/>
            <a:ext cx="723565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8304" y="4731990"/>
            <a:ext cx="108012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2AD9E-F109-4D0A-823E-5437EC6DB794}"/>
              </a:ext>
            </a:extLst>
          </p:cNvPr>
          <p:cNvSpPr txBox="1"/>
          <p:nvPr/>
        </p:nvSpPr>
        <p:spPr>
          <a:xfrm>
            <a:off x="431032" y="3726961"/>
            <a:ext cx="851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TMS </a:t>
            </a:r>
            <a:r>
              <a:rPr lang="en-US" sz="2000" b="1" dirty="0" err="1"/>
              <a:t>FlexCel</a:t>
            </a:r>
            <a:r>
              <a:rPr lang="en-US" sz="2000" b="1" dirty="0"/>
              <a:t>: Reporting Everywhere</a:t>
            </a:r>
          </a:p>
        </p:txBody>
      </p:sp>
    </p:spTree>
    <p:extLst>
      <p:ext uri="{BB962C8B-B14F-4D97-AF65-F5344CB8AC3E}">
        <p14:creationId xmlns:p14="http://schemas.microsoft.com/office/powerpoint/2010/main" val="58275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7638F1-6E66-4226-297A-07A15B223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31590"/>
            <a:ext cx="5328592" cy="50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outdoor, grass, furniture, building&#10;&#10;Description automatically generated">
            <a:extLst>
              <a:ext uri="{FF2B5EF4-FFF2-40B4-BE49-F238E27FC236}">
                <a16:creationId xmlns:a16="http://schemas.microsoft.com/office/drawing/2014/main" id="{4EF1FC70-0650-4F13-4017-4687C8DE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8" y="-236562"/>
            <a:ext cx="9171418" cy="60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9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6EAE5853-D71D-433F-68CE-2A43FF6C1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96527"/>
            <a:ext cx="4308133" cy="1740148"/>
          </a:xfrm>
          <a:prstGeom prst="rect">
            <a:avLst/>
          </a:prstGeom>
        </p:spPr>
      </p:pic>
      <p:pic>
        <p:nvPicPr>
          <p:cNvPr id="7" name="Picture 6" descr="A qr code with a dinosaur&#10;&#10;Description automatically generated with low confidence">
            <a:extLst>
              <a:ext uri="{FF2B5EF4-FFF2-40B4-BE49-F238E27FC236}">
                <a16:creationId xmlns:a16="http://schemas.microsoft.com/office/drawing/2014/main" id="{E129F169-6467-F922-01B1-B8E58440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72377"/>
            <a:ext cx="2324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6E09C0CD-B782-CD3E-3197-9052C9761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44" y="915566"/>
            <a:ext cx="3100112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FlexCel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FireDAC</a:t>
            </a:r>
            <a:r>
              <a:rPr lang="en-US" dirty="0"/>
              <a:t> to access a MySQL database</a:t>
            </a:r>
          </a:p>
          <a:p>
            <a:pPr lvl="1"/>
            <a:r>
              <a:rPr lang="en-US" dirty="0"/>
              <a:t>Create a report of all participants with </a:t>
            </a:r>
            <a:r>
              <a:rPr lang="en-US" dirty="0" err="1"/>
              <a:t>FlexCel</a:t>
            </a:r>
            <a:endParaRPr lang="en-US" dirty="0"/>
          </a:p>
          <a:p>
            <a:pPr lvl="1"/>
            <a:r>
              <a:rPr lang="en-US" dirty="0"/>
              <a:t>Provide the report as part of a web service</a:t>
            </a:r>
          </a:p>
          <a:p>
            <a:pPr lvl="1"/>
            <a:r>
              <a:rPr lang="en-US" dirty="0"/>
              <a:t>Locate and mark all participants on a map with custom icons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0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FNC Maps:</a:t>
            </a:r>
          </a:p>
          <a:p>
            <a:pPr lvl="1"/>
            <a:r>
              <a:rPr lang="en-US" dirty="0"/>
              <a:t>Locate all participants on a map (geocoding)</a:t>
            </a:r>
          </a:p>
          <a:p>
            <a:pPr lvl="1"/>
            <a:r>
              <a:rPr lang="en-US" dirty="0"/>
              <a:t>Create an optimal route to visit all participants</a:t>
            </a:r>
          </a:p>
          <a:p>
            <a:pPr lvl="1"/>
            <a:r>
              <a:rPr lang="en-US" dirty="0"/>
              <a:t>Create turn-by-turn instructions</a:t>
            </a:r>
          </a:p>
          <a:p>
            <a:r>
              <a:rPr lang="en-US" dirty="0"/>
              <a:t>TMS WEB Core and </a:t>
            </a:r>
            <a:r>
              <a:rPr lang="en-US" dirty="0" err="1"/>
              <a:t>XData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web application that people can use to sign up</a:t>
            </a:r>
          </a:p>
          <a:p>
            <a:pPr lvl="1"/>
            <a:r>
              <a:rPr lang="en-US" dirty="0"/>
              <a:t>Create a web service backend to store and retrieve information for the sign up page</a:t>
            </a:r>
          </a:p>
          <a:p>
            <a:pPr lvl="1"/>
            <a:r>
              <a:rPr lang="en-US" dirty="0"/>
              <a:t>Responsive web design using Bootstrap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5F1F-E638-5394-603D-4499F752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icture containing text, screenshot, software, web page&#10;&#10;Description automatically generated">
            <a:extLst>
              <a:ext uri="{FF2B5EF4-FFF2-40B4-BE49-F238E27FC236}">
                <a16:creationId xmlns:a16="http://schemas.microsoft.com/office/drawing/2014/main" id="{78E0EE42-5795-E315-EA73-3ACBEECE7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5486"/>
            <a:ext cx="5184576" cy="4832061"/>
          </a:xfrm>
        </p:spPr>
      </p:pic>
    </p:spTree>
    <p:extLst>
      <p:ext uri="{BB962C8B-B14F-4D97-AF65-F5344CB8AC3E}">
        <p14:creationId xmlns:p14="http://schemas.microsoft.com/office/powerpoint/2010/main" val="359518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556-1208-3CE4-E05A-99D0B572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Holger’s CV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9139F65-042B-8BFD-0E14-756A35CED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Delphi Developer since Delphi 2</a:t>
            </a:r>
          </a:p>
          <a:p>
            <a:r>
              <a:rPr lang="en-US" sz="1500" dirty="0" err="1"/>
              <a:t>Diplom</a:t>
            </a:r>
            <a:r>
              <a:rPr lang="en-US" sz="1500" dirty="0"/>
              <a:t> (Master Degree) in Computer Science</a:t>
            </a:r>
          </a:p>
          <a:p>
            <a:r>
              <a:rPr lang="en-US" sz="1500" dirty="0"/>
              <a:t>Doctorate in Engineering</a:t>
            </a:r>
          </a:p>
          <a:p>
            <a:r>
              <a:rPr lang="en-US" sz="1500" dirty="0"/>
              <a:t>Borland, </a:t>
            </a:r>
            <a:r>
              <a:rPr lang="en-US" sz="1500" dirty="0" err="1"/>
              <a:t>CodeGear</a:t>
            </a:r>
            <a:r>
              <a:rPr lang="en-US" sz="1500" dirty="0"/>
              <a:t> Delphi Team QA </a:t>
            </a: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Embarcadero MVP</a:t>
            </a:r>
          </a:p>
          <a:p>
            <a:r>
              <a:rPr lang="en-US" sz="1500" dirty="0" err="1"/>
              <a:t>GitKraken</a:t>
            </a:r>
            <a:r>
              <a:rPr lang="en-US" sz="1500" dirty="0"/>
              <a:t> Ambassador</a:t>
            </a:r>
          </a:p>
          <a:p>
            <a:endParaRPr lang="en-US" sz="1500" dirty="0"/>
          </a:p>
          <a:p>
            <a:r>
              <a:rPr lang="en-US" sz="1500" dirty="0"/>
              <a:t>TMS Chief Evangelist</a:t>
            </a:r>
          </a:p>
          <a:p>
            <a:r>
              <a:rPr lang="en-US" sz="1500" dirty="0"/>
              <a:t>Bruno’s #1 Cause of High Blood Pressure</a:t>
            </a:r>
          </a:p>
          <a:p>
            <a:r>
              <a:rPr lang="en-US" sz="1500" dirty="0"/>
              <a:t>Author of several Delphi books</a:t>
            </a:r>
          </a:p>
          <a:p>
            <a:endParaRPr lang="en-US" sz="1500" dirty="0"/>
          </a:p>
        </p:txBody>
      </p:sp>
      <p:pic>
        <p:nvPicPr>
          <p:cNvPr id="21" name="Content Placeholder 3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5E77F376-54A1-293D-4670-DF8166483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92" y="1369219"/>
            <a:ext cx="2380058" cy="2232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556-1208-3CE4-E05A-99D0B572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Development &amp; Training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9139F65-042B-8BFD-0E14-756A35CED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500" dirty="0"/>
          </a:p>
          <a:p>
            <a:r>
              <a:rPr lang="en-US" sz="1500" dirty="0" err="1"/>
              <a:t>holger@flixengineering.com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Offices in United States and Germany</a:t>
            </a:r>
          </a:p>
          <a:p>
            <a:endParaRPr lang="en-US" sz="1500" dirty="0"/>
          </a:p>
        </p:txBody>
      </p:sp>
      <p:pic>
        <p:nvPicPr>
          <p:cNvPr id="21" name="Content Placeholder 3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5E77F376-54A1-293D-4670-DF8166483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92" y="1369219"/>
            <a:ext cx="2380058" cy="2232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54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chalkboard&#10;&#10;Description automatically generated">
            <a:extLst>
              <a:ext uri="{FF2B5EF4-FFF2-40B4-BE49-F238E27FC236}">
                <a16:creationId xmlns:a16="http://schemas.microsoft.com/office/drawing/2014/main" id="{4AFB5048-C654-27C1-3632-FAE8BA85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56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chalkboard&#10;&#10;Description automatically generated">
            <a:extLst>
              <a:ext uri="{FF2B5EF4-FFF2-40B4-BE49-F238E27FC236}">
                <a16:creationId xmlns:a16="http://schemas.microsoft.com/office/drawing/2014/main" id="{4AFB5048-C654-27C1-3632-FAE8BA85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562"/>
            <a:ext cx="9144000" cy="6096000"/>
          </a:xfrm>
          <a:prstGeom prst="rect">
            <a:avLst/>
          </a:prstGeom>
        </p:spPr>
      </p:pic>
      <p:pic>
        <p:nvPicPr>
          <p:cNvPr id="3" name="Picture 2" descr="A red circle with a cross&#10;&#10;Description automatically generated with low confidence">
            <a:extLst>
              <a:ext uri="{FF2B5EF4-FFF2-40B4-BE49-F238E27FC236}">
                <a16:creationId xmlns:a16="http://schemas.microsoft.com/office/drawing/2014/main" id="{A9FD0922-A6DB-B31F-DC97-26BB01420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F37D-5D13-35CC-0921-EAA0226D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Demos!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B9AE-DFB7-E6C7-5441-33BB61CA0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not a theoretical session.</a:t>
            </a:r>
          </a:p>
          <a:p>
            <a:endParaRPr lang="en-US" dirty="0"/>
          </a:p>
          <a:p>
            <a:r>
              <a:rPr lang="en-US" dirty="0"/>
              <a:t>This is not a ”sales” session.</a:t>
            </a:r>
          </a:p>
          <a:p>
            <a:endParaRPr lang="en-US" dirty="0"/>
          </a:p>
          <a:p>
            <a:r>
              <a:rPr lang="en-US" dirty="0"/>
              <a:t>Instead, lots of examples will be presented how to make the best use out of Delphi with TMS tools!</a:t>
            </a:r>
          </a:p>
        </p:txBody>
      </p:sp>
    </p:spTree>
    <p:extLst>
      <p:ext uri="{BB962C8B-B14F-4D97-AF65-F5344CB8AC3E}">
        <p14:creationId xmlns:p14="http://schemas.microsoft.com/office/powerpoint/2010/main" val="129235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Infos</a:t>
            </a:r>
            <a:r>
              <a:rPr lang="en-US" dirty="0"/>
              <a:t>, Source Code,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BFF4D-EC3C-212F-0DD2-85D1E69A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5346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0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Infos</a:t>
            </a:r>
            <a:r>
              <a:rPr lang="en-US" dirty="0"/>
              <a:t>, Source Code,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Follow me live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4623E-D8C6-B221-4FC5-65D833EF1B67}"/>
              </a:ext>
            </a:extLst>
          </p:cNvPr>
          <p:cNvSpPr txBox="1"/>
          <p:nvPr/>
        </p:nvSpPr>
        <p:spPr>
          <a:xfrm>
            <a:off x="1043608" y="2139702"/>
            <a:ext cx="581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tmsdays.flixengineering.freemyip.com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8EA89-8E92-0083-04FA-7C28DB0A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0" y="2711265"/>
            <a:ext cx="2154459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2ED216-A47D-9939-C21E-C0C42D5E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86869"/>
            <a:ext cx="5472608" cy="55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6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</TotalTime>
  <Words>272</Words>
  <Application>Microsoft Macintosh PowerPoint</Application>
  <PresentationFormat>On-screen Show (16:9)</PresentationFormat>
  <Paragraphs>70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</vt:lpstr>
      <vt:lpstr>Verdana</vt:lpstr>
      <vt:lpstr>Office Theme</vt:lpstr>
      <vt:lpstr>PowerPoint Presentation</vt:lpstr>
      <vt:lpstr>Holger’s CV</vt:lpstr>
      <vt:lpstr>Software Development &amp; Training</vt:lpstr>
      <vt:lpstr>PowerPoint Presentation</vt:lpstr>
      <vt:lpstr>PowerPoint Presentation</vt:lpstr>
      <vt:lpstr>Beware of Demos!</vt:lpstr>
      <vt:lpstr>All Infos, Source Code, …</vt:lpstr>
      <vt:lpstr>All Infos, Source Code, …</vt:lpstr>
      <vt:lpstr>What you will learn</vt:lpstr>
      <vt:lpstr>What you will learn</vt:lpstr>
      <vt:lpstr>Scenario</vt:lpstr>
      <vt:lpstr>Scenario</vt:lpstr>
      <vt:lpstr>Scenario</vt:lpstr>
      <vt:lpstr>Scenario</vt:lpstr>
      <vt:lpstr>Scenario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challenges of creating cross-framework Pascal UI Controls</dc:title>
  <dc:creator>TMS</dc:creator>
  <cp:lastModifiedBy>Dr. Holger Flick</cp:lastModifiedBy>
  <cp:revision>147</cp:revision>
  <dcterms:created xsi:type="dcterms:W3CDTF">2016-08-29T09:50:35Z</dcterms:created>
  <dcterms:modified xsi:type="dcterms:W3CDTF">2023-05-06T14:11:48Z</dcterms:modified>
</cp:coreProperties>
</file>